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3" r:id="rId6"/>
    <p:sldId id="260" r:id="rId7"/>
    <p:sldId id="262" r:id="rId8"/>
    <p:sldId id="261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" roundtripDataSignature="AMtx7mi/Tlhy5h3Z5gymynwMYHp+Nhbd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9028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" name="Google Shape;12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m com Legenda" type="picTx">
  <p:cSld name="PICTURE_WITH_CAPTION_TEX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8"/>
          <p:cNvSpPr txBox="1"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000"/>
              <a:buFont typeface="Twentieth Century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8"/>
          <p:cNvSpPr>
            <a:spLocks noGrp="1"/>
          </p:cNvSpPr>
          <p:nvPr>
            <p:ph type="pic" idx="2"/>
          </p:nvPr>
        </p:nvSpPr>
        <p:spPr>
          <a:xfrm>
            <a:off x="0" y="-1"/>
            <a:ext cx="12188952" cy="4572000"/>
          </a:xfrm>
          <a:prstGeom prst="rect">
            <a:avLst/>
          </a:prstGeom>
          <a:solidFill>
            <a:srgbClr val="C3D7D7"/>
          </a:solidFill>
          <a:ln>
            <a:noFill/>
          </a:ln>
        </p:spPr>
        <p:txBody>
          <a:bodyPr spcFirstLastPara="1" wrap="square" lIns="457200" tIns="365750" rIns="45700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wentieth Century"/>
              <a:buNone/>
              <a:defRPr sz="3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body" idx="1"/>
          </p:nvPr>
        </p:nvSpPr>
        <p:spPr>
          <a:xfrm>
            <a:off x="8610600" y="4960138"/>
            <a:ext cx="3200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EFEF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8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cxnSp>
        <p:nvCxnSpPr>
          <p:cNvPr id="23" name="Google Shape;23;p8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e Texto Vertical" type="vertTx">
  <p:cSld name="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 rot="5400000">
            <a:off x="3872484" y="-562356"/>
            <a:ext cx="4023360" cy="972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xto e Título Vertical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 rot="5400000">
            <a:off x="7334251" y="2152650"/>
            <a:ext cx="54102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91425" rIns="45700" bIns="91425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 rot="5400000">
            <a:off x="2076451" y="-323850"/>
            <a:ext cx="5410200" cy="75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cxnSp>
        <p:nvCxnSpPr>
          <p:cNvPr id="91" name="Google Shape;91;p18"/>
          <p:cNvCxnSpPr/>
          <p:nvPr/>
        </p:nvCxnSpPr>
        <p:spPr>
          <a:xfrm rot="10800000">
            <a:off x="10058400" y="59263"/>
            <a:ext cx="0" cy="914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m branco" type="blank">
  <p:cSld name="BLANK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9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omente Título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de Título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000"/>
              <a:buFont typeface="Twentieth Century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EFEFE"/>
                </a:solidFill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cxnSp>
        <p:nvCxnSpPr>
          <p:cNvPr id="39" name="Google Shape;39;p11"/>
          <p:cNvCxnSpPr/>
          <p:nvPr/>
        </p:nvCxnSpPr>
        <p:spPr>
          <a:xfrm rot="10800000">
            <a:off x="8386842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11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e Conteúdo" type="obj">
  <p:cSld name="OBJEC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2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beçalho da Seção" type="secHead">
  <p:cSld name="SECTION_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000"/>
              <a:buFont typeface="Twentieth Century"/>
              <a:buNone/>
              <a:defRPr sz="50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EFEF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cxnSp>
        <p:nvCxnSpPr>
          <p:cNvPr id="53" name="Google Shape;53;p13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84805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" name="Google Shape;54;p13"/>
          <p:cNvCxnSpPr/>
          <p:nvPr/>
        </p:nvCxnSpPr>
        <p:spPr>
          <a:xfrm rot="10800000">
            <a:off x="8386842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" name="Google Shape;55;p13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uas Partes de Conteúdo" type="twoObj">
  <p:cSld name="TWO_OBJECT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1024127" y="2286000"/>
            <a:ext cx="475488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2"/>
          </p:nvPr>
        </p:nvSpPr>
        <p:spPr>
          <a:xfrm>
            <a:off x="5989320" y="2286000"/>
            <a:ext cx="475488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ação" type="twoTxTwoObj">
  <p:cSld name="TWO_OBJECTS_WITH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45700" rIns="13715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 b="0" cap="none">
                <a:solidFill>
                  <a:srgbClr val="679B9A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2"/>
          </p:nvPr>
        </p:nvSpPr>
        <p:spPr>
          <a:xfrm>
            <a:off x="1024128" y="2967788"/>
            <a:ext cx="4754880" cy="3341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3"/>
          </p:nvPr>
        </p:nvSpPr>
        <p:spPr>
          <a:xfrm>
            <a:off x="5990888" y="2179636"/>
            <a:ext cx="4754880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45700" rIns="13715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 b="0" cap="none">
                <a:solidFill>
                  <a:srgbClr val="679B9A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4"/>
          </p:nvPr>
        </p:nvSpPr>
        <p:spPr>
          <a:xfrm>
            <a:off x="5990888" y="2967788"/>
            <a:ext cx="4754880" cy="3341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?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údo com Legenda" type="objTx">
  <p:cSld name="OBJECT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Twentieth Century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5715000" y="822960"/>
            <a:ext cx="5678424" cy="5184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 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Char char="?"/>
              <a:defRPr sz="2000"/>
            </a:lvl2pPr>
            <a:lvl3pPr marL="1371600" lvl="2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?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?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?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?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?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?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?"/>
              <a:defRPr sz="1600"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2"/>
          </p:nvPr>
        </p:nvSpPr>
        <p:spPr>
          <a:xfrm>
            <a:off x="1024128" y="2257506"/>
            <a:ext cx="4389120" cy="3762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8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000"/>
              <a:buFont typeface="Twentieth Century"/>
              <a:buNone/>
              <a:defRPr sz="5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Twentieth Century"/>
              <a:buChar char=" "/>
              <a:defRPr sz="2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🢝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2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cxnSp>
        <p:nvCxnSpPr>
          <p:cNvPr id="15" name="Google Shape;15;p7"/>
          <p:cNvCxnSpPr/>
          <p:nvPr/>
        </p:nvCxnSpPr>
        <p:spPr>
          <a:xfrm rot="10800000">
            <a:off x="762000" y="826324"/>
            <a:ext cx="0" cy="914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hyperlink" Target="http://www.youtube.com/watch?v=fJmkdPll9V4" TargetMode="Externa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.abril.com.br/tecnologia/afinal-o-que-sao-deepfake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bbc.com/news/av/technology-40598465/fake-obama-created-using-ai-tool-to-make-phoney-speeches" TargetMode="External"/><Relationship Id="rId5" Type="http://schemas.openxmlformats.org/officeDocument/2006/relationships/hyperlink" Target="https://www.techtudo.com.br/noticias/2018/07/o-que-e-deepfake-inteligencia-artificial-e-usada-pra-fazer-videos-falsos.ghtml" TargetMode="External"/><Relationship Id="rId4" Type="http://schemas.openxmlformats.org/officeDocument/2006/relationships/hyperlink" Target="http://openaccess.thecvf.com/content_CVPRW_2019/papers/Media%20Forensics/Li_Exposing_DeepFake_Videos_By_Detecting_Face_Warping_Artifacts_CVPRW_2019_paper.pdf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Google Shape;96;p1"/>
          <p:cNvCxnSpPr/>
          <p:nvPr/>
        </p:nvCxnSpPr>
        <p:spPr>
          <a:xfrm rot="10800000">
            <a:off x="762000" y="826324"/>
            <a:ext cx="0" cy="914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7" name="Google Shape;97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8" name="Google Shape;98;p1"/>
          <p:cNvSpPr/>
          <p:nvPr/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2D2F5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9" name="Google Shape;99;p1"/>
          <p:cNvSpPr txBox="1"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Twentieth Century"/>
              <a:buNone/>
            </a:pPr>
            <a:r>
              <a:rPr lang="pt-BR" b="1" dirty="0">
                <a:solidFill>
                  <a:srgbClr val="FFFFFF"/>
                </a:solidFill>
              </a:rPr>
              <a:t>DEEP FAKE</a:t>
            </a:r>
            <a:endParaRPr dirty="0"/>
          </a:p>
        </p:txBody>
      </p:sp>
      <p:pic>
        <p:nvPicPr>
          <p:cNvPr id="100" name="Google Shape;100;p1" descr="Resultado de imagem para deepfak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697" r="18862" b="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"/>
          <p:cNvSpPr/>
          <p:nvPr/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2" name="Google Shape;102;p1"/>
          <p:cNvSpPr txBox="1">
            <a:spLocks noGrp="1"/>
          </p:cNvSpPr>
          <p:nvPr>
            <p:ph type="body" idx="1"/>
          </p:nvPr>
        </p:nvSpPr>
        <p:spPr>
          <a:xfrm>
            <a:off x="8029319" y="917725"/>
            <a:ext cx="3424739" cy="4852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b="1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endParaRPr b="1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endParaRPr b="1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endParaRPr b="1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endParaRPr b="1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endParaRPr b="1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rPr lang="pt-BR" b="1" dirty="0">
                <a:solidFill>
                  <a:srgbClr val="FFFFFF"/>
                </a:solidFill>
              </a:rPr>
              <a:t>QUESTÕES ÉTICAS CONTEMPORÂNEAS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endParaRPr b="1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endParaRPr b="1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</a:pPr>
            <a:r>
              <a:rPr lang="pt-BR" sz="1400" dirty="0">
                <a:solidFill>
                  <a:srgbClr val="FFFFFF"/>
                </a:solidFill>
              </a:rPr>
              <a:t>Envolvidos: Alysson Lucas, Bruno de Andrade, Felipe Soares, Paulo Henrique, Yan Rodrigues.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endParaRPr dirty="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rPr lang="pt-BR" dirty="0">
                <a:solidFill>
                  <a:srgbClr val="FFFFFF"/>
                </a:solidFill>
              </a:rPr>
              <a:t>Russas - 2020.1</a:t>
            </a:r>
            <a:endParaRPr dirty="0"/>
          </a:p>
        </p:txBody>
      </p:sp>
      <p:sp>
        <p:nvSpPr>
          <p:cNvPr id="103" name="Google Shape;103;p1" descr="Resultado de imagem para ufc universidade png"/>
          <p:cNvSpPr/>
          <p:nvPr/>
        </p:nvSpPr>
        <p:spPr>
          <a:xfrm>
            <a:off x="8701460" y="595991"/>
            <a:ext cx="2080456" cy="141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m 3" descr="Uma imagem contendo desenho&#10;&#10;Descrição gerada automaticamente">
            <a:extLst>
              <a:ext uri="{FF2B5EF4-FFF2-40B4-BE49-F238E27FC236}">
                <a16:creationId xmlns:a16="http://schemas.microsoft.com/office/drawing/2014/main" id="{BD536665-6F48-4DB8-A358-D746BC77ECF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49009" y="639322"/>
            <a:ext cx="1932907" cy="13183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"/>
          <p:cNvSpPr txBox="1">
            <a:spLocks noGrp="1"/>
          </p:cNvSpPr>
          <p:nvPr>
            <p:ph type="title" idx="4294967295"/>
          </p:nvPr>
        </p:nvSpPr>
        <p:spPr>
          <a:xfrm>
            <a:off x="849745" y="484188"/>
            <a:ext cx="9720300" cy="14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685800" lvl="0" indent="-685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Noto Sans Symbols"/>
              <a:buChar char="⮚"/>
            </a:pPr>
            <a:r>
              <a:rPr lang="pt-BR" sz="4000" b="1" dirty="0"/>
              <a:t>INTRODUÇÃO</a:t>
            </a:r>
            <a:endParaRPr sz="4000" dirty="0"/>
          </a:p>
        </p:txBody>
      </p:sp>
      <p:sp>
        <p:nvSpPr>
          <p:cNvPr id="109" name="Google Shape;109;p2"/>
          <p:cNvSpPr txBox="1"/>
          <p:nvPr/>
        </p:nvSpPr>
        <p:spPr>
          <a:xfrm>
            <a:off x="502675" y="1982800"/>
            <a:ext cx="9780600" cy="11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wentieth Century"/>
              <a:buChar char="❏"/>
            </a:pPr>
            <a:r>
              <a:rPr lang="pt-BR" sz="2800" b="1" i="0" u="none" strike="noStrike" cap="none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 que é </a:t>
            </a:r>
            <a:r>
              <a:rPr lang="pt-BR" sz="2800" b="1" i="1" u="none" strike="noStrike" cap="none" dirty="0" err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deepfake</a:t>
            </a:r>
            <a:r>
              <a:rPr lang="pt-BR" sz="2800" b="1" i="1" u="none" strike="noStrike" cap="none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?</a:t>
            </a:r>
            <a:endParaRPr sz="2800" b="1" i="1" u="none" strike="noStrike" cap="none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marR="0" lvl="0" indent="-4064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wentieth Century"/>
              <a:buChar char="❏"/>
            </a:pPr>
            <a:r>
              <a:rPr lang="pt-BR" sz="2800" b="1" i="0" u="none" strike="noStrike" cap="none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Como é feito?</a:t>
            </a:r>
            <a:endParaRPr sz="2800" b="1" i="0" u="none" strike="noStrike" cap="none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1" u="none" strike="noStrike" cap="none" dirty="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10" name="Google Shape;110;p2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304799" y="3124000"/>
            <a:ext cx="5541700" cy="3266300"/>
          </a:xfrm>
          <a:prstGeom prst="rect">
            <a:avLst/>
          </a:prstGeom>
          <a:solidFill>
            <a:schemeClr val="dk1">
              <a:alpha val="50000"/>
            </a:schemeClr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11" name="Google Shape;111;p2"/>
          <p:cNvPicPr preferRelativeResize="0"/>
          <p:nvPr/>
        </p:nvPicPr>
        <p:blipFill rotWithShape="1">
          <a:blip r:embed="rId4"/>
          <a:srcRect l="1355" t="2980" r="2114" b="2435"/>
          <a:stretch/>
        </p:blipFill>
        <p:spPr>
          <a:xfrm>
            <a:off x="6345502" y="3124000"/>
            <a:ext cx="5270728" cy="3249811"/>
          </a:xfrm>
          <a:prstGeom prst="rect">
            <a:avLst/>
          </a:prstGeom>
          <a:solidFill>
            <a:schemeClr val="dk1">
              <a:alpha val="50000"/>
            </a:schemeClr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5358D4DF-2BA8-4FB1-B7ED-89D963A124B5}"/>
              </a:ext>
            </a:extLst>
          </p:cNvPr>
          <p:cNvCxnSpPr/>
          <p:nvPr/>
        </p:nvCxnSpPr>
        <p:spPr>
          <a:xfrm>
            <a:off x="6096000" y="2752078"/>
            <a:ext cx="0" cy="384403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 txBox="1">
            <a:spLocks noGrp="1"/>
          </p:cNvSpPr>
          <p:nvPr>
            <p:ph type="title" idx="4294967295"/>
          </p:nvPr>
        </p:nvSpPr>
        <p:spPr>
          <a:xfrm>
            <a:off x="729673" y="321397"/>
            <a:ext cx="10188575" cy="173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71500" lvl="0" indent="-5715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oto Sans Symbols"/>
              <a:buChar char="⮚"/>
            </a:pPr>
            <a:r>
              <a:rPr lang="pt-BR" sz="4000" b="1" dirty="0">
                <a:latin typeface="Twentieth Century"/>
                <a:ea typeface="Twentieth Century"/>
                <a:cs typeface="Twentieth Century"/>
                <a:sym typeface="Twentieth Century"/>
              </a:rPr>
              <a:t>NOTÍCIAS</a:t>
            </a:r>
            <a:endParaRPr sz="4000" dirty="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7" name="Google Shape;117;p3"/>
          <p:cNvSpPr txBox="1"/>
          <p:nvPr/>
        </p:nvSpPr>
        <p:spPr>
          <a:xfrm>
            <a:off x="458915" y="2203244"/>
            <a:ext cx="5365045" cy="3416320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457200" fontAlgn="base">
              <a:buClr>
                <a:schemeClr val="bg1"/>
              </a:buClr>
              <a:buFont typeface="Wingdings" panose="05000000000000000000" pitchFamily="2" charset="2"/>
              <a:buChar char="q"/>
              <a:defRPr sz="2800">
                <a:solidFill>
                  <a:srgbClr val="FFFFFF"/>
                </a:solidFill>
                <a:latin typeface="Twentieth Century"/>
              </a:defRPr>
            </a:lvl1pPr>
            <a:lvl2pPr marL="914400" indent="-457200" fontAlgn="base">
              <a:buClr>
                <a:schemeClr val="bg1"/>
              </a:buClr>
              <a:buFont typeface="Wingdings" panose="05000000000000000000" pitchFamily="2" charset="2"/>
              <a:buChar char="§"/>
              <a:defRPr sz="2800">
                <a:solidFill>
                  <a:srgbClr val="FFFFFF"/>
                </a:solidFill>
                <a:latin typeface="Twentieth Century"/>
              </a:defRPr>
            </a:lvl2pPr>
          </a:lstStyle>
          <a:p>
            <a:r>
              <a:rPr lang="pt-BR" dirty="0">
                <a:sym typeface="Twentieth Century"/>
              </a:rPr>
              <a:t>96% dos vídeos de </a:t>
            </a:r>
            <a:r>
              <a:rPr lang="pt-BR" dirty="0" err="1">
                <a:sym typeface="Twentieth Century"/>
              </a:rPr>
              <a:t>deepfake</a:t>
            </a:r>
            <a:r>
              <a:rPr lang="pt-BR" dirty="0">
                <a:sym typeface="Twentieth Century"/>
              </a:rPr>
              <a:t> têm conteúdo pornográfico. - Por Paulo Alves para </a:t>
            </a:r>
            <a:r>
              <a:rPr lang="pt-BR" dirty="0" err="1">
                <a:sym typeface="Twentieth Century"/>
              </a:rPr>
              <a:t>TechTudo</a:t>
            </a:r>
            <a:r>
              <a:rPr lang="pt-BR" dirty="0">
                <a:sym typeface="Twentieth Century"/>
              </a:rPr>
              <a:t>.</a:t>
            </a:r>
          </a:p>
          <a:p>
            <a:pPr marL="0" indent="0">
              <a:buNone/>
            </a:pPr>
            <a:endParaRPr lang="pt-BR" sz="1000" dirty="0">
              <a:sym typeface="Twentieth Century"/>
            </a:endParaRPr>
          </a:p>
          <a:p>
            <a:r>
              <a:rPr lang="pt-BR" dirty="0">
                <a:sym typeface="Twentieth Century"/>
              </a:rPr>
              <a:t>Mulheres são principal alvo.</a:t>
            </a:r>
          </a:p>
          <a:p>
            <a:pPr marL="0" indent="0">
              <a:buNone/>
            </a:pPr>
            <a:endParaRPr lang="pt-BR" sz="1000" dirty="0">
              <a:sym typeface="Twentieth Century"/>
            </a:endParaRPr>
          </a:p>
          <a:p>
            <a:r>
              <a:rPr lang="pt-BR" dirty="0" err="1">
                <a:sym typeface="Twentieth Century"/>
              </a:rPr>
              <a:t>Deepfake</a:t>
            </a:r>
            <a:r>
              <a:rPr lang="pt-BR" dirty="0">
                <a:sym typeface="Twentieth Century"/>
              </a:rPr>
              <a:t> aparece em sátiras, golpes e em ataques políticos.</a:t>
            </a:r>
          </a:p>
          <a:p>
            <a:pPr marL="0" indent="0">
              <a:buNone/>
            </a:pPr>
            <a:endParaRPr dirty="0">
              <a:sym typeface="Twentieth Century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29F3665-7592-42FD-AD13-68FF0C56D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040" y="2203245"/>
            <a:ext cx="5365045" cy="3416319"/>
          </a:xfrm>
          <a:prstGeom prst="rect">
            <a:avLst/>
          </a:prstGeom>
          <a:solidFill>
            <a:schemeClr val="dk1">
              <a:alpha val="50000"/>
            </a:schemeClr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26EC591D-E777-4D4C-8022-4A3F983EE3A8}"/>
              </a:ext>
            </a:extLst>
          </p:cNvPr>
          <p:cNvCxnSpPr>
            <a:cxnSpLocks/>
          </p:cNvCxnSpPr>
          <p:nvPr/>
        </p:nvCxnSpPr>
        <p:spPr>
          <a:xfrm>
            <a:off x="6096000" y="1893558"/>
            <a:ext cx="0" cy="403569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3580A27-2690-427B-8D66-A29A239D3E1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685800" indent="-685800">
              <a:buFont typeface="Noto Sans Symbols"/>
              <a:buChar char="⮚"/>
            </a:pPr>
            <a:r>
              <a:rPr lang="pt-BR" b="1" dirty="0">
                <a:sym typeface="Arial"/>
              </a:rPr>
              <a:t>EXEMPLO DE DEEPFAKE I</a:t>
            </a:r>
            <a:br>
              <a:rPr lang="pt-BR" b="1" dirty="0">
                <a:sym typeface="Arial"/>
              </a:rPr>
            </a:br>
            <a:endParaRPr lang="pt-BR" b="1" dirty="0">
              <a:sym typeface="Arial"/>
            </a:endParaRP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06B198FA-155B-4877-B2BD-F47A22FC8B1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471353" y="1123212"/>
            <a:ext cx="5501430" cy="4893607"/>
          </a:xfrm>
          <a:noFill/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>
            <a:spAutoFit/>
          </a:bodyPr>
          <a:lstStyle/>
          <a:p>
            <a:pPr marL="0" indent="0" fontAlgn="base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</a:pPr>
            <a:r>
              <a:rPr lang="pt-BR" sz="2400" dirty="0">
                <a:solidFill>
                  <a:srgbClr val="FFFFFF"/>
                </a:solidFill>
                <a:cs typeface="Arial"/>
                <a:sym typeface="Arial"/>
              </a:rPr>
              <a:t>Obama falso criado usando a ferramenta AI para fazer discursos falsos</a:t>
            </a:r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</a:pPr>
            <a:r>
              <a:rPr lang="pt-BR" sz="2400" dirty="0">
                <a:solidFill>
                  <a:srgbClr val="FFFFFF"/>
                </a:solidFill>
                <a:cs typeface="Arial"/>
                <a:sym typeface="Arial"/>
              </a:rPr>
              <a:t>Pesquisadores da Universidade de Washington produziram um ex-presidente </a:t>
            </a:r>
            <a:r>
              <a:rPr lang="pt-BR" sz="2400" dirty="0" err="1">
                <a:solidFill>
                  <a:srgbClr val="FFFFFF"/>
                </a:solidFill>
                <a:cs typeface="Arial"/>
                <a:sym typeface="Arial"/>
              </a:rPr>
              <a:t>fotorealista</a:t>
            </a:r>
            <a:r>
              <a:rPr lang="pt-BR" sz="2400" dirty="0">
                <a:solidFill>
                  <a:srgbClr val="FFFFFF"/>
                </a:solidFill>
                <a:cs typeface="Arial"/>
                <a:sym typeface="Arial"/>
              </a:rPr>
              <a:t> dos EUA, Barack Obama.</a:t>
            </a:r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</a:pPr>
            <a:endParaRPr lang="pt-BR" sz="2400" dirty="0">
              <a:solidFill>
                <a:srgbClr val="FFFFFF"/>
              </a:solidFill>
              <a:cs typeface="Arial"/>
              <a:sym typeface="Arial"/>
            </a:endParaRPr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</a:pPr>
            <a:r>
              <a:rPr lang="pt-BR" sz="2400" dirty="0">
                <a:solidFill>
                  <a:srgbClr val="FFFFFF"/>
                </a:solidFill>
                <a:cs typeface="Arial"/>
                <a:sym typeface="Arial"/>
              </a:rPr>
              <a:t>A inteligência artificial foi usada para modelar com precisão como Obama move a boca quando fala.</a:t>
            </a:r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</a:pPr>
            <a:endParaRPr lang="pt-BR" sz="2400" dirty="0">
              <a:solidFill>
                <a:srgbClr val="FFFFFF"/>
              </a:solidFill>
              <a:cs typeface="Arial"/>
              <a:sym typeface="Arial"/>
            </a:endParaRPr>
          </a:p>
          <a:p>
            <a:pPr marL="0" indent="0" fontAlgn="base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</a:pPr>
            <a:r>
              <a:rPr lang="pt-BR" sz="2400" dirty="0">
                <a:solidFill>
                  <a:srgbClr val="FFFFFF"/>
                </a:solidFill>
                <a:cs typeface="Arial"/>
                <a:sym typeface="Arial"/>
              </a:rPr>
              <a:t>Sua técnica lhes permite colocar qualquer palavra na boca sintética de Barack Obama.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22E6E38-CF3E-4A4D-AFD3-0EEF3AAD5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17" y="2665879"/>
            <a:ext cx="5935545" cy="3350940"/>
          </a:xfrm>
          <a:prstGeom prst="rect">
            <a:avLst/>
          </a:prstGeom>
          <a:solidFill>
            <a:schemeClr val="dk1">
              <a:alpha val="50000"/>
            </a:schemeClr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"/>
          <p:cNvSpPr txBox="1"/>
          <p:nvPr/>
        </p:nvSpPr>
        <p:spPr>
          <a:xfrm>
            <a:off x="892950" y="596325"/>
            <a:ext cx="9780600" cy="11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85800" indent="-685800">
              <a:lnSpc>
                <a:spcPct val="80000"/>
              </a:lnSpc>
              <a:buClr>
                <a:srgbClr val="FEFEFE"/>
              </a:buClr>
              <a:buSzPts val="4000"/>
              <a:buFont typeface="Noto Sans Symbols"/>
              <a:buChar char="⮚"/>
              <a:defRPr sz="4000" b="1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</a:defRPr>
            </a:lvl1pPr>
          </a:lstStyle>
          <a:p>
            <a:r>
              <a:rPr lang="pt-BR" dirty="0">
                <a:sym typeface="Twentieth Century"/>
              </a:rPr>
              <a:t>EXEMPLO DE DEEPFAKE II</a:t>
            </a:r>
            <a:endParaRPr dirty="0">
              <a:sym typeface="Twentieth Century"/>
            </a:endParaRPr>
          </a:p>
        </p:txBody>
      </p:sp>
      <p:sp>
        <p:nvSpPr>
          <p:cNvPr id="124" name="Google Shape;124;p4" descr="Acesse www.MinhaArmaMinhaVida.com.br e financie sua Kitchen Gun em até 48 meses com juros de 299,8% ao ano, iguais ao do seu cartão de crédito!&#10;&#10;Versão original: https://www.youtube.com/watch?v=6-7NDP8V-6A&#10;&#10;Siga nas redes sociais:&#10;Twitter.com/BrunnoSarttori&#10;Instagram.com/BrunnoSarttori&#10;Facebook.com/oBrunnoSarttori" title="Kitchen Gun #Deepfake">
            <a:hlinkClick r:id="rId5"/>
          </p:cNvPr>
          <p:cNvSpPr/>
          <p:nvPr/>
        </p:nvSpPr>
        <p:spPr>
          <a:xfrm>
            <a:off x="1518450" y="1849150"/>
            <a:ext cx="9155100" cy="384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Batalha contra ThÂnus #Deepfake 720 x 1280">
            <a:hlinkClick r:id="" action="ppaction://media"/>
            <a:extLst>
              <a:ext uri="{FF2B5EF4-FFF2-40B4-BE49-F238E27FC236}">
                <a16:creationId xmlns:a16="http://schemas.microsoft.com/office/drawing/2014/main" id="{58A11001-8A8D-4DBE-98BF-C2B08884EE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93172" y="2015231"/>
            <a:ext cx="8005655" cy="4503181"/>
          </a:xfrm>
          <a:prstGeom prst="rect">
            <a:avLst/>
          </a:prstGeom>
          <a:solidFill>
            <a:schemeClr val="dk1">
              <a:alpha val="50000"/>
            </a:schemeClr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3918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7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 txBox="1"/>
          <p:nvPr/>
        </p:nvSpPr>
        <p:spPr>
          <a:xfrm>
            <a:off x="918369" y="566331"/>
            <a:ext cx="9720263" cy="1500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85800" indent="-685800">
              <a:lnSpc>
                <a:spcPct val="80000"/>
              </a:lnSpc>
              <a:buClr>
                <a:srgbClr val="FEFEFE"/>
              </a:buClr>
              <a:buSzPts val="4000"/>
              <a:buFont typeface="Noto Sans Symbols"/>
              <a:buChar char="⮚"/>
              <a:defRPr sz="4000" b="1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</a:defRPr>
            </a:lvl1pPr>
          </a:lstStyle>
          <a:p>
            <a:r>
              <a:rPr lang="pt-BR" dirty="0">
                <a:sym typeface="Twentieth Century"/>
              </a:rPr>
              <a:t>UTILIZAÇÕES DO DEEPFAKE</a:t>
            </a:r>
            <a:endParaRPr dirty="0">
              <a:sym typeface="Twentieth Century"/>
            </a:endParaRPr>
          </a:p>
        </p:txBody>
      </p:sp>
      <p:sp>
        <p:nvSpPr>
          <p:cNvPr id="131" name="Google Shape;131;p5"/>
          <p:cNvSpPr txBox="1"/>
          <p:nvPr/>
        </p:nvSpPr>
        <p:spPr>
          <a:xfrm>
            <a:off x="269290" y="2215317"/>
            <a:ext cx="5535263" cy="4106673"/>
          </a:xfrm>
          <a:prstGeom prst="rect">
            <a:avLst/>
          </a:prstGeom>
          <a:noFill/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8000" lvl="0" indent="-457200">
              <a:lnSpc>
                <a:spcPct val="90000"/>
              </a:lnSpc>
              <a:buClr>
                <a:schemeClr val="lt1"/>
              </a:buClr>
              <a:buSzPts val="2800"/>
              <a:buFont typeface="Noto Sans Symbols"/>
              <a:buChar char="❑"/>
            </a:pPr>
            <a:r>
              <a:rPr lang="pt-BR" sz="2800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Poderemos utilizar vídeos como forma de provar a inocência ou culpa em um crime?</a:t>
            </a:r>
          </a:p>
          <a:p>
            <a:pPr marL="508000" marR="0" lvl="0" indent="-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❑"/>
            </a:pPr>
            <a:r>
              <a:rPr lang="pt-BR" sz="28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Uso em pornografia;</a:t>
            </a:r>
          </a:p>
          <a:p>
            <a:pPr marL="50800" marR="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08000" marR="0" lvl="0" indent="-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❑"/>
            </a:pPr>
            <a:r>
              <a:rPr lang="pt-BR" sz="28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Manipulação política;</a:t>
            </a:r>
          </a:p>
          <a:p>
            <a:pPr marL="50800" marR="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08000" marR="0" lvl="0" indent="-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❑"/>
            </a:pPr>
            <a:r>
              <a:rPr lang="pt-BR" sz="28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Golpes, fraudes, difamação,</a:t>
            </a:r>
          </a:p>
          <a:p>
            <a:pPr marL="50800" marR="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</a:pPr>
            <a:r>
              <a:rPr lang="pt-BR" sz="28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chantagens e identidade roubada;</a:t>
            </a:r>
          </a:p>
          <a:p>
            <a:pPr marL="50800" marR="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08000" marR="0" lvl="0" indent="-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❑"/>
            </a:pPr>
            <a:r>
              <a:rPr lang="pt-BR" sz="28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Gerar discurso de ódio por meio de vídeos;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19F126F-0560-4C0C-B938-1012972B998B}"/>
              </a:ext>
            </a:extLst>
          </p:cNvPr>
          <p:cNvSpPr/>
          <p:nvPr/>
        </p:nvSpPr>
        <p:spPr>
          <a:xfrm>
            <a:off x="6387449" y="2299039"/>
            <a:ext cx="5535263" cy="4001095"/>
          </a:xfrm>
          <a:prstGeom prst="rect">
            <a:avLst/>
          </a:prstGeom>
          <a:noFill/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>
            <a:spAutoFit/>
          </a:bodyPr>
          <a:lstStyle/>
          <a:p>
            <a:pPr marL="457200" indent="-457200" fontAlgn="base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pt-BR" sz="2800" dirty="0">
                <a:solidFill>
                  <a:srgbClr val="FFFFFF"/>
                </a:solidFill>
                <a:latin typeface="Twentieth Century"/>
              </a:rPr>
              <a:t>Utilização no mundo dos games;</a:t>
            </a:r>
          </a:p>
          <a:p>
            <a:pPr fontAlgn="base">
              <a:buClr>
                <a:schemeClr val="bg1"/>
              </a:buClr>
            </a:pPr>
            <a:endParaRPr lang="pt-BR" sz="2800" dirty="0">
              <a:solidFill>
                <a:srgbClr val="FFFFFF"/>
              </a:solidFill>
              <a:latin typeface="Noto Sans Symbols"/>
            </a:endParaRPr>
          </a:p>
          <a:p>
            <a:pPr marL="457200" indent="-457200" fontAlgn="base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pt-BR" sz="2800" dirty="0">
                <a:solidFill>
                  <a:srgbClr val="FFFFFF"/>
                </a:solidFill>
                <a:latin typeface="Twentieth Century"/>
              </a:rPr>
              <a:t>Reconstrução Facial;</a:t>
            </a:r>
            <a:endParaRPr lang="pt-BR" sz="2800" dirty="0">
              <a:solidFill>
                <a:srgbClr val="FFFFFF"/>
              </a:solidFill>
              <a:latin typeface="Noto Sans Symbols"/>
            </a:endParaRPr>
          </a:p>
          <a:p>
            <a:pPr marL="457200" indent="-457200" fontAlgn="base"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pt-BR" sz="2800" dirty="0">
                <a:solidFill>
                  <a:srgbClr val="FFFFFF"/>
                </a:solidFill>
                <a:latin typeface="Twentieth Century"/>
              </a:rPr>
              <a:t>Produções cinematográficas, com </a:t>
            </a:r>
            <a:r>
              <a:rPr lang="pt-BR" sz="2800" dirty="0">
                <a:solidFill>
                  <a:schemeClr val="lt1"/>
                </a:solidFill>
                <a:latin typeface="Twentieth Century"/>
              </a:rPr>
              <a:t>personagens</a:t>
            </a:r>
            <a:r>
              <a:rPr lang="pt-BR" sz="2800" dirty="0">
                <a:solidFill>
                  <a:srgbClr val="FFFFFF"/>
                </a:solidFill>
                <a:latin typeface="Twentieth Century"/>
              </a:rPr>
              <a:t> já falecidos;</a:t>
            </a:r>
            <a:endParaRPr lang="pt-BR" sz="2800" dirty="0">
              <a:solidFill>
                <a:srgbClr val="FFFFFF"/>
              </a:solidFill>
              <a:latin typeface="Noto Sans Symbols"/>
            </a:endParaRPr>
          </a:p>
          <a:p>
            <a:pPr marL="914400" lvl="1" indent="-457200" fontAlgn="base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pt-BR" sz="2800" dirty="0">
                <a:solidFill>
                  <a:srgbClr val="FFFFFF"/>
                </a:solidFill>
                <a:latin typeface="Twentieth Century"/>
              </a:rPr>
              <a:t>Novos episódios do </a:t>
            </a:r>
            <a:r>
              <a:rPr lang="pt-BR" sz="2800" i="1" dirty="0">
                <a:solidFill>
                  <a:srgbClr val="FFFFFF"/>
                </a:solidFill>
                <a:latin typeface="Twentieth Century"/>
              </a:rPr>
              <a:t>chaves</a:t>
            </a:r>
            <a:r>
              <a:rPr lang="pt-BR" sz="2800" dirty="0">
                <a:solidFill>
                  <a:srgbClr val="FFFFFF"/>
                </a:solidFill>
                <a:latin typeface="Twentieth Century"/>
              </a:rPr>
              <a:t>.</a:t>
            </a:r>
            <a:endParaRPr lang="pt-BR" sz="2800" dirty="0">
              <a:solidFill>
                <a:srgbClr val="FFFFFF"/>
              </a:solidFill>
              <a:latin typeface="Noto Sans Symbols"/>
            </a:endParaRPr>
          </a:p>
          <a:p>
            <a:pPr marL="914400" lvl="1" indent="-457200" fontAlgn="base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pt-BR" sz="2800" dirty="0">
                <a:solidFill>
                  <a:srgbClr val="FFFFFF"/>
                </a:solidFill>
                <a:latin typeface="Twentieth Century"/>
              </a:rPr>
              <a:t>Paul Walker - </a:t>
            </a:r>
            <a:r>
              <a:rPr lang="pt-BR" sz="2800" i="1" dirty="0">
                <a:solidFill>
                  <a:srgbClr val="FFFFFF"/>
                </a:solidFill>
                <a:latin typeface="Twentieth Century"/>
              </a:rPr>
              <a:t>Velozes e Furiosos 7.</a:t>
            </a:r>
          </a:p>
          <a:p>
            <a:pPr marL="457200" lvl="1" fontAlgn="base">
              <a:buClr>
                <a:schemeClr val="bg1"/>
              </a:buClr>
            </a:pPr>
            <a:endParaRPr lang="pt-BR" sz="1600" i="1" dirty="0">
              <a:solidFill>
                <a:srgbClr val="FFFFFF"/>
              </a:solidFill>
              <a:latin typeface="Twentieth Century"/>
            </a:endParaRPr>
          </a:p>
          <a:p>
            <a:pPr marL="457200" lvl="1" fontAlgn="base">
              <a:buClr>
                <a:schemeClr val="bg1"/>
              </a:buClr>
            </a:pPr>
            <a:endParaRPr lang="pt-BR" dirty="0">
              <a:solidFill>
                <a:srgbClr val="FFFFFF"/>
              </a:solidFill>
              <a:latin typeface="Noto Sans Symbols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21687146-F89D-405B-8013-39CAED7475CA}"/>
              </a:ext>
            </a:extLst>
          </p:cNvPr>
          <p:cNvCxnSpPr>
            <a:cxnSpLocks/>
          </p:cNvCxnSpPr>
          <p:nvPr/>
        </p:nvCxnSpPr>
        <p:spPr>
          <a:xfrm>
            <a:off x="5974672" y="2139518"/>
            <a:ext cx="0" cy="44033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30;p5">
            <a:extLst>
              <a:ext uri="{FF2B5EF4-FFF2-40B4-BE49-F238E27FC236}">
                <a16:creationId xmlns:a16="http://schemas.microsoft.com/office/drawing/2014/main" id="{FC070444-A0E1-9C49-84DB-4C9CEF4BE5AE}"/>
              </a:ext>
            </a:extLst>
          </p:cNvPr>
          <p:cNvSpPr txBox="1"/>
          <p:nvPr/>
        </p:nvSpPr>
        <p:spPr>
          <a:xfrm>
            <a:off x="918369" y="566331"/>
            <a:ext cx="9720263" cy="1500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685800" marR="0" lvl="0" indent="-685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Noto Sans Symbols"/>
              <a:buChar char="⮚"/>
            </a:pPr>
            <a:r>
              <a:rPr lang="pt-BR" sz="4000" b="1" dirty="0">
                <a:solidFill>
                  <a:srgbClr val="FEFEFE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SITUAÇÃO HIPOTÉTICA</a:t>
            </a:r>
            <a:endParaRPr sz="4000" b="0" i="0" u="none" strike="noStrike" cap="none" dirty="0">
              <a:solidFill>
                <a:srgbClr val="FEFEFE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028" name="Picture 4" descr="Resultado de imagem para sistema de seguraça">
            <a:extLst>
              <a:ext uri="{FF2B5EF4-FFF2-40B4-BE49-F238E27FC236}">
                <a16:creationId xmlns:a16="http://schemas.microsoft.com/office/drawing/2014/main" id="{DC4C13EF-153E-4E53-ACFB-55F97C6CC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68" y="2974019"/>
            <a:ext cx="5143331" cy="3193049"/>
          </a:xfrm>
          <a:prstGeom prst="rect">
            <a:avLst/>
          </a:prstGeom>
          <a:solidFill>
            <a:schemeClr val="dk1">
              <a:alpha val="50000"/>
            </a:schemeClr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030" name="Picture 6" descr="Resultado de imagem para computação grafica">
            <a:extLst>
              <a:ext uri="{FF2B5EF4-FFF2-40B4-BE49-F238E27FC236}">
                <a16:creationId xmlns:a16="http://schemas.microsoft.com/office/drawing/2014/main" id="{4283D91F-A344-4D70-9441-5A4561020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607" y="2974019"/>
            <a:ext cx="5143331" cy="3193048"/>
          </a:xfrm>
          <a:prstGeom prst="rect">
            <a:avLst/>
          </a:prstGeom>
          <a:solidFill>
            <a:schemeClr val="dk1">
              <a:alpha val="50000"/>
            </a:schemeClr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77E15ACA-E5AD-42F0-AAEE-763A20A235E9}"/>
              </a:ext>
            </a:extLst>
          </p:cNvPr>
          <p:cNvCxnSpPr>
            <a:cxnSpLocks/>
          </p:cNvCxnSpPr>
          <p:nvPr/>
        </p:nvCxnSpPr>
        <p:spPr>
          <a:xfrm>
            <a:off x="6054575" y="2287839"/>
            <a:ext cx="10356" cy="400383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3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571500" lvl="0" indent="-5715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Noto Sans Symbols"/>
              <a:buChar char="⮚"/>
            </a:pPr>
            <a:r>
              <a:rPr lang="pt-BR" sz="4000" b="1" dirty="0"/>
              <a:t>REFERÊNCIAS</a:t>
            </a:r>
            <a:endParaRPr sz="4000" dirty="0"/>
          </a:p>
        </p:txBody>
      </p:sp>
      <p:sp>
        <p:nvSpPr>
          <p:cNvPr id="137" name="Google Shape;137;p6"/>
          <p:cNvSpPr txBox="1"/>
          <p:nvPr/>
        </p:nvSpPr>
        <p:spPr>
          <a:xfrm>
            <a:off x="741048" y="2242776"/>
            <a:ext cx="10613492" cy="3740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wentieth Century"/>
              <a:buChar char="●"/>
            </a:pPr>
            <a:r>
              <a:rPr lang="pt-BR" sz="16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BATTAGLIA, R. </a:t>
            </a:r>
            <a:r>
              <a:rPr lang="pt-BR" sz="1600" b="1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Afinal o que são </a:t>
            </a:r>
            <a:r>
              <a:rPr lang="pt-BR" sz="1600" b="1" i="0" u="none" strike="noStrike" cap="none" dirty="0" err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deepfakes</a:t>
            </a:r>
            <a:r>
              <a:rPr lang="pt-BR" sz="1600" b="1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?. </a:t>
            </a:r>
            <a:r>
              <a:rPr lang="pt-BR" sz="16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Super Interessante, 2020. Disponível em: </a:t>
            </a:r>
            <a:r>
              <a:rPr lang="pt-BR" sz="1600" b="0" i="0" u="sng" strike="noStrike" cap="none" dirty="0">
                <a:solidFill>
                  <a:schemeClr val="bg1"/>
                </a:solidFill>
                <a:latin typeface="Twentieth Century"/>
                <a:ea typeface="Twentieth Century"/>
                <a:cs typeface="Twentieth Century"/>
                <a:sym typeface="Twentieth Centur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https://super.abril.com.br/tecnologia/afinal-o-que-sao-deepfakes</a:t>
            </a:r>
            <a:r>
              <a:rPr lang="pt-BR" sz="1600" b="0" i="0" u="none" strike="noStrike" cap="none" dirty="0">
                <a:solidFill>
                  <a:schemeClr val="bg1"/>
                </a:solidFill>
                <a:uFill>
                  <a:noFill/>
                </a:uFill>
                <a:latin typeface="Twentieth Century"/>
                <a:ea typeface="Twentieth Century"/>
                <a:cs typeface="Twentieth Century"/>
                <a:sym typeface="Twentieth Centur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pt-BR" sz="1600" b="0" i="0" u="none" strike="noStrike" cap="none" dirty="0">
                <a:solidFill>
                  <a:schemeClr val="bg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pt-BR" sz="16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Acesso em: 7  de mar. de 2020.</a:t>
            </a:r>
          </a:p>
          <a:p>
            <a:pPr marL="127000"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</a:pPr>
            <a:endParaRPr sz="1600" b="0" i="0" u="none" strike="noStrike" cap="none" dirty="0">
              <a:solidFill>
                <a:srgbClr val="000000"/>
              </a:solidFill>
              <a:latin typeface="Twentieth Century"/>
              <a:sym typeface="Arial"/>
            </a:endParaRPr>
          </a:p>
          <a:p>
            <a:pPr marL="457200" marR="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wentieth Century"/>
              <a:buChar char="●"/>
            </a:pPr>
            <a:r>
              <a:rPr lang="pt-BR" sz="1600" b="0" i="0" u="none" strike="noStrike" cap="none" dirty="0" err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Exposing</a:t>
            </a:r>
            <a:r>
              <a:rPr lang="pt-BR" sz="16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pt-BR" sz="1600" b="0" i="0" u="none" strike="noStrike" cap="none" dirty="0" err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DeepFake</a:t>
            </a:r>
            <a:r>
              <a:rPr lang="pt-BR" sz="16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pt-BR" sz="1600" b="0" i="0" u="none" strike="noStrike" cap="none" dirty="0" err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Videos</a:t>
            </a:r>
            <a:r>
              <a:rPr lang="pt-BR" sz="16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pt-BR" sz="1600" b="0" i="0" u="none" strike="noStrike" cap="none" dirty="0" err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By</a:t>
            </a:r>
            <a:r>
              <a:rPr lang="pt-BR" sz="16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pt-BR" sz="1600" b="0" i="0" u="none" strike="noStrike" cap="none" dirty="0" err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Detecting</a:t>
            </a:r>
            <a:r>
              <a:rPr lang="pt-BR" sz="16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Face </a:t>
            </a:r>
            <a:r>
              <a:rPr lang="pt-BR" sz="1600" b="0" i="0" u="none" strike="noStrike" cap="none" dirty="0" err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Warping</a:t>
            </a:r>
            <a:r>
              <a:rPr lang="pt-BR" sz="16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pt-BR" sz="1600" b="0" i="0" u="none" strike="noStrike" cap="none" dirty="0" err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Artifacts</a:t>
            </a:r>
            <a:r>
              <a:rPr lang="pt-BR" sz="16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pt-BR" sz="1600" b="0" i="0" u="none" strike="noStrike" cap="none" dirty="0" err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Yuezun</a:t>
            </a:r>
            <a:r>
              <a:rPr lang="pt-BR" sz="16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Li, </a:t>
            </a:r>
            <a:r>
              <a:rPr lang="pt-BR" sz="1600" b="0" i="0" u="none" strike="noStrike" cap="none" dirty="0" err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Siwei</a:t>
            </a:r>
            <a:r>
              <a:rPr lang="pt-BR" sz="16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pt-BR" sz="1600" b="0" i="0" u="none" strike="noStrike" cap="none" dirty="0" err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Lyu</a:t>
            </a:r>
            <a:r>
              <a:rPr lang="pt-BR" sz="16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Computer Science </a:t>
            </a:r>
            <a:r>
              <a:rPr lang="pt-BR" sz="1600" b="0" i="0" u="none" strike="noStrike" cap="none" dirty="0" err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Department</a:t>
            </a:r>
            <a:r>
              <a:rPr lang="pt-BR" sz="16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pt-BR" sz="1600" b="0" i="0" u="none" strike="noStrike" cap="none" dirty="0" err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University</a:t>
            </a:r>
            <a:r>
              <a:rPr lang="pt-BR" sz="16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pt-BR" sz="1600" b="0" i="0" u="none" strike="noStrike" cap="none" dirty="0" err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at</a:t>
            </a:r>
            <a:r>
              <a:rPr lang="pt-BR" sz="16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pt-BR" sz="1600" b="0" i="0" u="none" strike="noStrike" cap="none" dirty="0" err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Albany</a:t>
            </a:r>
            <a:r>
              <a:rPr lang="pt-BR" sz="16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, </a:t>
            </a:r>
            <a:r>
              <a:rPr lang="pt-BR" sz="1600" b="0" i="0" u="none" strike="noStrike" cap="none" dirty="0" err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State</a:t>
            </a:r>
            <a:r>
              <a:rPr lang="pt-BR" sz="16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pt-BR" sz="1600" b="0" i="0" u="none" strike="noStrike" cap="none" dirty="0" err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University</a:t>
            </a:r>
            <a:r>
              <a:rPr lang="pt-BR" sz="16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pt-BR" sz="1600" b="0" i="0" u="none" strike="noStrike" cap="none" dirty="0" err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of</a:t>
            </a:r>
            <a:r>
              <a:rPr lang="pt-BR" sz="16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New York, USA; Disponível em: </a:t>
            </a:r>
            <a:r>
              <a:rPr lang="pt-BR" sz="1600" u="sng" dirty="0">
                <a:solidFill>
                  <a:schemeClr val="bg1"/>
                </a:solidFill>
                <a:latin typeface="Twentieth Century"/>
                <a:sym typeface="Twentieth Centur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http://openaccess.thecvf.com/content_CVPRW_2019/papers/Media%20Forensics/Li_Exposing_DeepFake_Videos_By_Detecting_Face_Warping_Artifacts_CVPRW_2019_paper.pdf/</a:t>
            </a:r>
            <a:r>
              <a:rPr lang="pt-BR" sz="1600" dirty="0">
                <a:solidFill>
                  <a:schemeClr val="bg1"/>
                </a:solidFill>
                <a:latin typeface="Twentieth Century"/>
                <a:sym typeface="Twentieth Century"/>
              </a:rPr>
              <a:t>. </a:t>
            </a:r>
            <a:r>
              <a:rPr lang="pt-BR" sz="16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Acesso em: 8 de mar. de 2020.</a:t>
            </a:r>
          </a:p>
          <a:p>
            <a:pPr marL="127000"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</a:pPr>
            <a:endParaRPr lang="pt-BR" sz="1600" b="0" i="0" u="none" strike="noStrike" cap="none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indent="-330200">
              <a:lnSpc>
                <a:spcPct val="90000"/>
              </a:lnSpc>
              <a:buClr>
                <a:schemeClr val="lt1"/>
              </a:buClr>
              <a:buSzPts val="1600"/>
              <a:buFont typeface="Twentieth Century"/>
              <a:buChar char="●"/>
            </a:pPr>
            <a:r>
              <a:rPr lang="pt-BR" sz="1600" dirty="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CABRAL, Isabela. </a:t>
            </a:r>
            <a:r>
              <a:rPr lang="pt-BR" sz="1600" dirty="0">
                <a:solidFill>
                  <a:srgbClr val="FFFFFF"/>
                </a:solidFill>
                <a:latin typeface="Twentieth Century"/>
              </a:rPr>
              <a:t>O que é </a:t>
            </a:r>
            <a:r>
              <a:rPr lang="pt-BR" sz="1600" dirty="0" err="1">
                <a:solidFill>
                  <a:srgbClr val="FFFFFF"/>
                </a:solidFill>
                <a:latin typeface="Twentieth Century"/>
              </a:rPr>
              <a:t>deepfake</a:t>
            </a:r>
            <a:r>
              <a:rPr lang="pt-BR" sz="1600" dirty="0">
                <a:solidFill>
                  <a:srgbClr val="FFFFFF"/>
                </a:solidFill>
                <a:latin typeface="Twentieth Century"/>
              </a:rPr>
              <a:t>? Inteligência artificial é usada pra fazer vídeo falso. </a:t>
            </a:r>
            <a:r>
              <a:rPr lang="pt-BR" sz="1600" dirty="0" err="1">
                <a:solidFill>
                  <a:srgbClr val="FFFFFF"/>
                </a:solidFill>
                <a:latin typeface="Twentieth Century"/>
              </a:rPr>
              <a:t>TechTudo</a:t>
            </a:r>
            <a:r>
              <a:rPr lang="pt-BR" sz="1600" dirty="0">
                <a:solidFill>
                  <a:srgbClr val="FFFFFF"/>
                </a:solidFill>
                <a:latin typeface="Twentieth Century"/>
              </a:rPr>
              <a:t>, 28 de jul. de 2018. Disponível em: </a:t>
            </a:r>
            <a:r>
              <a:rPr lang="pt-BR" sz="1600" u="sng" dirty="0">
                <a:solidFill>
                  <a:schemeClr val="bg1"/>
                </a:solidFill>
                <a:latin typeface="Twentieth Century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https://www.techtudo.com.br/noticias/2018/07/o-que-e-deepfake-inteligencia-artificial-e-usada-pra-fazer-videos-falsos.ghtml</a:t>
            </a:r>
            <a:r>
              <a:rPr lang="pt-BR" sz="1600" dirty="0">
                <a:solidFill>
                  <a:srgbClr val="FFFFFF"/>
                </a:solidFill>
                <a:latin typeface="Twentieth Century"/>
              </a:rPr>
              <a:t>. Acesso em: 8 de mar. de 2020. </a:t>
            </a:r>
          </a:p>
          <a:p>
            <a:pPr marL="127000">
              <a:lnSpc>
                <a:spcPct val="90000"/>
              </a:lnSpc>
              <a:buClr>
                <a:schemeClr val="lt1"/>
              </a:buClr>
              <a:buSzPts val="1600"/>
            </a:pPr>
            <a:endParaRPr lang="pt-BR" sz="1600" dirty="0">
              <a:solidFill>
                <a:srgbClr val="FFFFFF"/>
              </a:solidFill>
              <a:latin typeface="Twentieth Century"/>
            </a:endParaRPr>
          </a:p>
          <a:p>
            <a:pPr marL="457200" indent="-330200">
              <a:lnSpc>
                <a:spcPct val="90000"/>
              </a:lnSpc>
              <a:buClr>
                <a:schemeClr val="lt1"/>
              </a:buClr>
              <a:buSzPts val="1600"/>
              <a:buFont typeface="Twentieth Century"/>
              <a:buChar char="●"/>
            </a:pPr>
            <a:r>
              <a:rPr lang="en-US" sz="1600" dirty="0">
                <a:solidFill>
                  <a:srgbClr val="FFFFFF"/>
                </a:solidFill>
                <a:latin typeface="Twentieth Century"/>
              </a:rPr>
              <a:t>Fake Obama created using AI tool to make </a:t>
            </a:r>
            <a:r>
              <a:rPr lang="en-US" sz="1600" dirty="0" err="1">
                <a:solidFill>
                  <a:srgbClr val="FFFFFF"/>
                </a:solidFill>
                <a:latin typeface="Twentieth Century"/>
              </a:rPr>
              <a:t>phoney</a:t>
            </a:r>
            <a:r>
              <a:rPr lang="en-US" sz="1600" dirty="0">
                <a:solidFill>
                  <a:srgbClr val="FFFFFF"/>
                </a:solidFill>
                <a:latin typeface="Twentieth Century"/>
              </a:rPr>
              <a:t> speeches. </a:t>
            </a:r>
            <a:r>
              <a:rPr lang="en-US" sz="1600" dirty="0" err="1">
                <a:solidFill>
                  <a:srgbClr val="FFFFFF"/>
                </a:solidFill>
                <a:latin typeface="Twentieth Century"/>
              </a:rPr>
              <a:t>Disponível</a:t>
            </a:r>
            <a:r>
              <a:rPr lang="en-US" sz="1600" dirty="0">
                <a:solidFill>
                  <a:srgbClr val="FFFFFF"/>
                </a:solidFill>
                <a:latin typeface="Twentieth Century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Twentieth Century"/>
              </a:rPr>
              <a:t>em</a:t>
            </a:r>
            <a:r>
              <a:rPr lang="en-US" sz="1600" dirty="0">
                <a:solidFill>
                  <a:srgbClr val="FFFFFF"/>
                </a:solidFill>
                <a:latin typeface="Twentieth Century"/>
              </a:rPr>
              <a:t>: </a:t>
            </a:r>
            <a:r>
              <a:rPr lang="en-US" sz="1600" u="sng" dirty="0">
                <a:solidFill>
                  <a:schemeClr val="bg1"/>
                </a:solidFill>
                <a:latin typeface="Twentieth Century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https://www.bbc.com/news/av/technology-40598465/fake-obama-created-using-ai-tool-to-make-phoney-speeches</a:t>
            </a:r>
            <a:r>
              <a:rPr lang="en-US" sz="1600" dirty="0">
                <a:solidFill>
                  <a:srgbClr val="FFFFFF"/>
                </a:solidFill>
                <a:latin typeface="Twentieth Century"/>
              </a:rPr>
              <a:t>. </a:t>
            </a:r>
            <a:r>
              <a:rPr lang="pt-BR" sz="1600" dirty="0">
                <a:solidFill>
                  <a:srgbClr val="FFFFFF"/>
                </a:solidFill>
                <a:latin typeface="Twentieth Century"/>
              </a:rPr>
              <a:t>Acesso em: 10 de mar. de 2020. 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444</Words>
  <Application>Microsoft Office PowerPoint</Application>
  <PresentationFormat>Widescreen</PresentationFormat>
  <Paragraphs>60</Paragraphs>
  <Slides>8</Slides>
  <Notes>7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4" baseType="lpstr">
      <vt:lpstr>Arial</vt:lpstr>
      <vt:lpstr>Calibri</vt:lpstr>
      <vt:lpstr>Noto Sans Symbols</vt:lpstr>
      <vt:lpstr>Twentieth Century</vt:lpstr>
      <vt:lpstr>Wingdings</vt:lpstr>
      <vt:lpstr>Integral</vt:lpstr>
      <vt:lpstr>DEEP FAKE</vt:lpstr>
      <vt:lpstr>INTRODUÇÃO</vt:lpstr>
      <vt:lpstr>NOTÍCIAS</vt:lpstr>
      <vt:lpstr>EXEMPLO DE DEEPFAKE I </vt:lpstr>
      <vt:lpstr>Apresentação do PowerPoint</vt:lpstr>
      <vt:lpstr>Apresentação do PowerPoint</vt:lpstr>
      <vt:lpstr>Apresentação do PowerPoint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FAKE</dc:title>
  <cp:lastModifiedBy>Alysson Lukas</cp:lastModifiedBy>
  <cp:revision>28</cp:revision>
  <dcterms:modified xsi:type="dcterms:W3CDTF">2020-03-10T23:14:14Z</dcterms:modified>
</cp:coreProperties>
</file>